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6" r:id="rId3"/>
  </p:sldMasterIdLst>
  <p:notesMasterIdLst>
    <p:notesMasterId r:id="rId46"/>
  </p:notesMasterIdLst>
  <p:sldIdLst>
    <p:sldId id="283" r:id="rId4"/>
    <p:sldId id="258" r:id="rId5"/>
    <p:sldId id="260" r:id="rId6"/>
    <p:sldId id="289" r:id="rId7"/>
    <p:sldId id="290" r:id="rId8"/>
    <p:sldId id="331" r:id="rId9"/>
    <p:sldId id="303" r:id="rId10"/>
    <p:sldId id="332" r:id="rId11"/>
    <p:sldId id="284" r:id="rId12"/>
    <p:sldId id="291" r:id="rId13"/>
    <p:sldId id="292" r:id="rId14"/>
    <p:sldId id="269" r:id="rId15"/>
    <p:sldId id="293" r:id="rId16"/>
    <p:sldId id="306" r:id="rId17"/>
    <p:sldId id="307" r:id="rId18"/>
    <p:sldId id="308" r:id="rId19"/>
    <p:sldId id="309" r:id="rId20"/>
    <p:sldId id="310" r:id="rId21"/>
    <p:sldId id="304" r:id="rId22"/>
    <p:sldId id="311" r:id="rId23"/>
    <p:sldId id="288" r:id="rId24"/>
    <p:sldId id="313" r:id="rId25"/>
    <p:sldId id="314" r:id="rId26"/>
    <p:sldId id="315" r:id="rId27"/>
    <p:sldId id="322" r:id="rId28"/>
    <p:sldId id="316" r:id="rId29"/>
    <p:sldId id="318" r:id="rId30"/>
    <p:sldId id="319" r:id="rId31"/>
    <p:sldId id="320" r:id="rId32"/>
    <p:sldId id="323" r:id="rId33"/>
    <p:sldId id="327" r:id="rId34"/>
    <p:sldId id="324" r:id="rId35"/>
    <p:sldId id="328" r:id="rId36"/>
    <p:sldId id="330" r:id="rId37"/>
    <p:sldId id="321" r:id="rId38"/>
    <p:sldId id="317" r:id="rId39"/>
    <p:sldId id="326" r:id="rId40"/>
    <p:sldId id="296" r:id="rId41"/>
    <p:sldId id="298" r:id="rId42"/>
    <p:sldId id="299" r:id="rId43"/>
    <p:sldId id="312" r:id="rId44"/>
    <p:sldId id="279" r:id="rId4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AD7B"/>
    <a:srgbClr val="00C878"/>
    <a:srgbClr val="F6BE00"/>
    <a:srgbClr val="55A064"/>
    <a:srgbClr val="0A6446"/>
    <a:srgbClr val="098F66"/>
    <a:srgbClr val="00EAB7"/>
    <a:srgbClr val="FFFFFF"/>
    <a:srgbClr val="FFC878"/>
    <a:srgbClr val="0DC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>
      <p:cViewPr>
        <p:scale>
          <a:sx n="100" d="100"/>
          <a:sy n="100" d="100"/>
        </p:scale>
        <p:origin x="-1085" y="-3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18BB-639C-42BE-B0DE-21E803C82813}" type="datetimeFigureOut">
              <a:rPr lang="zh-CN" altLang="en-US" smtClean="0"/>
              <a:pPr/>
              <a:t>2019/6/14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B1B66-F3EE-4F0D-95E9-FE23E9477C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3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r>
              <a:rPr lang="en-US" altLang="zh-CN" dirty="0" smtClean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84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83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97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14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35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03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92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29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2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5" Type="http://schemas.openxmlformats.org/officeDocument/2006/relationships/oleObject" Target="../embeddings/Microsoft_Word_97_-_2003___1.doc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oleObject" Target="../embeddings/Microsoft_Word_97_-_2003___2.doc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3.doc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4.doc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__5.doc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29354" y="274770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霸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笔笔记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4989" y="3539792"/>
            <a:ext cx="3905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小组：高兴欣 王晨旭 倪嘉玲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winx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756576" y="-884634"/>
            <a:ext cx="609600" cy="6096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851920" y="987574"/>
            <a:ext cx="1429852" cy="1429852"/>
            <a:chOff x="1232831" y="1748812"/>
            <a:chExt cx="1645876" cy="1645876"/>
          </a:xfrm>
        </p:grpSpPr>
        <p:sp>
          <p:nvSpPr>
            <p:cNvPr id="2" name="圆角矩形 1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508" y="2080468"/>
              <a:ext cx="1592765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BUBY</a:t>
              </a:r>
              <a:endParaRPr lang="zh-CN" altLang="en-US" sz="4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3296627" y="2614141"/>
            <a:ext cx="408368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7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7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27517 0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70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/>
      <p:bldP spid="3" grpId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5" y="123478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104931"/>
              </p:ext>
            </p:extLst>
          </p:nvPr>
        </p:nvGraphicFramePr>
        <p:xfrm>
          <a:off x="683568" y="1491630"/>
          <a:ext cx="3816424" cy="27363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195"/>
                <a:gridCol w="448015"/>
                <a:gridCol w="503325"/>
                <a:gridCol w="2206889"/>
              </a:tblGrid>
              <a:tr h="7548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关键技术项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要求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现有水平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对照分析</a:t>
                      </a:r>
                      <a:endParaRPr lang="zh-CN" sz="12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548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Java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</a:tabLst>
                      </a:pPr>
                      <a:r>
                        <a:rPr lang="zh-CN" sz="1200" kern="100">
                          <a:effectLst/>
                        </a:rPr>
                        <a:t>熟悉</a:t>
                      </a:r>
                      <a:endParaRPr lang="zh-CN" sz="12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了解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虽有欠缺，但通过指导培训，应该在短期内可以达到要求。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548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MySQL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熟悉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了解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虽有欠缺，但通过指导培训，应该在短期内可以达到要求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17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XML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>
                          <a:effectLst/>
                        </a:rPr>
                        <a:t>熟练</a:t>
                      </a:r>
                      <a:endParaRPr lang="zh-CN" sz="12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228600" algn="l"/>
                        </a:tabLst>
                      </a:pPr>
                      <a:r>
                        <a:rPr lang="zh-CN" sz="1200" kern="100">
                          <a:effectLst/>
                        </a:rPr>
                        <a:t>陌生</a:t>
                      </a:r>
                      <a:endParaRPr lang="zh-CN" sz="1200"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200" dirty="0">
                          <a:effectLst/>
                        </a:rPr>
                        <a:t>短期内难以达到要求，存在较大风险。</a:t>
                      </a:r>
                      <a:endParaRPr lang="zh-CN" sz="12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11560" y="9155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关键技术可行性分析</a:t>
            </a:r>
            <a:endParaRPr lang="zh-CN" altLang="en-US" sz="105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881268"/>
              </p:ext>
            </p:extLst>
          </p:nvPr>
        </p:nvGraphicFramePr>
        <p:xfrm>
          <a:off x="5796136" y="400477"/>
          <a:ext cx="24431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文档" r:id="rId3" imgW="5292007" imgH="8806297" progId="Word.Document.12">
                  <p:embed/>
                </p:oleObj>
              </mc:Choice>
              <mc:Fallback>
                <p:oleObj name="文档" r:id="rId3" imgW="5292007" imgH="88062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6136" y="400477"/>
                        <a:ext cx="24431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55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954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</a:t>
            </a:r>
            <a:r>
              <a:rPr lang="zh-CN" altLang="en-US" sz="3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3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058" y="1117073"/>
            <a:ext cx="3638535" cy="270073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一</a:t>
            </a:r>
            <a:r>
              <a:rPr kumimoji="1" lang="en-US" altLang="zh-CN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dirty="0" smtClean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功能性需求 </a:t>
            </a:r>
            <a:endParaRPr kumimoji="1" lang="en-US" altLang="zh-CN" dirty="0" smtClean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1100" dirty="0"/>
              <a:t>对于用户来说最基本的备忘录的功能能够实现。</a:t>
            </a:r>
          </a:p>
          <a:p>
            <a:pPr indent="457200">
              <a:lnSpc>
                <a:spcPct val="150000"/>
              </a:lnSpc>
            </a:pPr>
            <a:r>
              <a:rPr lang="zh-CN" altLang="zh-CN" sz="1100" dirty="0" smtClean="0"/>
              <a:t>对于</a:t>
            </a:r>
            <a:r>
              <a:rPr lang="zh-CN" altLang="zh-CN" sz="1100" dirty="0"/>
              <a:t>管理员来说需要实现登录，注册，管理用户信息</a:t>
            </a:r>
            <a:r>
              <a:rPr lang="zh-CN" altLang="zh-CN" sz="1100" dirty="0" smtClean="0"/>
              <a:t>，添加</a:t>
            </a:r>
            <a:r>
              <a:rPr lang="zh-CN" altLang="zh-CN" sz="1100" dirty="0"/>
              <a:t>日程、待办事项、笔记、日记等功能</a:t>
            </a:r>
            <a:r>
              <a:rPr lang="zh-CN" altLang="zh-CN" sz="1100" dirty="0" smtClean="0"/>
              <a:t>。</a:t>
            </a:r>
            <a:endParaRPr kumimoji="1" lang="en-US" altLang="zh-CN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二</a:t>
            </a:r>
            <a:r>
              <a:rPr kumimoji="1" lang="en-US" altLang="zh-CN" dirty="0" smtClean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dirty="0" smtClean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非功能性能需求</a:t>
            </a:r>
            <a:endParaRPr kumimoji="1" lang="en-US" altLang="zh-CN" dirty="0" smtClean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zh-CN" sz="1100" dirty="0"/>
              <a:t>对于用户来说界面要较为简洁明了，易于使用，整个</a:t>
            </a:r>
            <a:r>
              <a:rPr lang="en-US" altLang="zh-CN" sz="1100" dirty="0"/>
              <a:t>APP</a:t>
            </a:r>
            <a:r>
              <a:rPr lang="zh-CN" altLang="zh-CN" sz="1100" dirty="0"/>
              <a:t>的占用内存较低，信息的准确与快速；</a:t>
            </a:r>
          </a:p>
          <a:p>
            <a:pPr indent="457200">
              <a:lnSpc>
                <a:spcPct val="150000"/>
              </a:lnSpc>
            </a:pPr>
            <a:r>
              <a:rPr lang="zh-CN" altLang="zh-CN" sz="1100" dirty="0"/>
              <a:t>对于</a:t>
            </a:r>
            <a:r>
              <a:rPr lang="zh-CN" altLang="zh-CN" sz="1100" dirty="0"/>
              <a:t>管理员来说界面简洁明了，能够有更多功能的模块实现</a:t>
            </a:r>
            <a:r>
              <a:rPr lang="zh-CN" altLang="zh-CN" sz="1100" dirty="0"/>
              <a:t>。</a:t>
            </a:r>
            <a:endParaRPr lang="zh-CN" altLang="zh-CN" sz="11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298038"/>
              </p:ext>
            </p:extLst>
          </p:nvPr>
        </p:nvGraphicFramePr>
        <p:xfrm>
          <a:off x="5652120" y="339502"/>
          <a:ext cx="25876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文档" r:id="rId3" imgW="5292007" imgH="8311286" progId="Word.Document.12">
                  <p:embed/>
                </p:oleObj>
              </mc:Choice>
              <mc:Fallback>
                <p:oleObj name="文档" r:id="rId3" imgW="5292007" imgH="831128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2120" y="339502"/>
                        <a:ext cx="258762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39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53229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功能需求及界面设计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1870" y="1535821"/>
            <a:ext cx="2036164" cy="2044041"/>
            <a:chOff x="804614" y="2698971"/>
            <a:chExt cx="1895178" cy="1873745"/>
          </a:xfrm>
        </p:grpSpPr>
        <p:sp>
          <p:nvSpPr>
            <p:cNvPr id="6" name="矩形 5"/>
            <p:cNvSpPr/>
            <p:nvPr/>
          </p:nvSpPr>
          <p:spPr>
            <a:xfrm>
              <a:off x="804614" y="2698971"/>
              <a:ext cx="1895178" cy="18737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4614" y="2814079"/>
              <a:ext cx="1872208" cy="1643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4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基本备忘录功能，自定义增删改管理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笔记，实现登录，注册</a:t>
              </a:r>
              <a:r>
                <a:rPr lang="zh-CN" altLang="en-US" sz="14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，添加</a:t>
              </a:r>
              <a:r>
                <a:rPr lang="zh-CN" altLang="en-US" sz="14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日程、待办事项、笔记、日记等功能。可以</a:t>
              </a:r>
              <a:r>
                <a:rPr lang="zh-CN" altLang="en-US" sz="14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自定义分类。</a:t>
              </a:r>
              <a:endPara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89481"/>
            <a:ext cx="2034648" cy="361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610781"/>
            <a:ext cx="2034649" cy="361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921894" y="458797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登陆界面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70166" y="458797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zh-CN" altLang="en-US" sz="1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8" y="411510"/>
            <a:ext cx="2420863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65898" y="459781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个人中心主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9901"/>
            <a:ext cx="2448272" cy="406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08104" y="458797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笔记主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0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081" y="267494"/>
            <a:ext cx="2191363" cy="389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68" y="229398"/>
            <a:ext cx="2212792" cy="3933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4995" y="443783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主功能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0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339502"/>
            <a:ext cx="2195513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95936" y="443783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主功能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440" y="339503"/>
            <a:ext cx="2191346" cy="3895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12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92" y="411510"/>
            <a:ext cx="2231867" cy="396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14948"/>
            <a:ext cx="2312876" cy="411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5936" y="44378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添加记录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772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6512"/>
            <a:ext cx="2276872" cy="404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17" y="366512"/>
            <a:ext cx="2253059" cy="400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5936" y="44401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删除笔记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168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03870"/>
            <a:ext cx="2060848" cy="366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10" y="665252"/>
            <a:ext cx="2026321" cy="360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9872" y="4440137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en-US" altLang="zh-CN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删除分类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6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77094"/>
              </p:ext>
            </p:extLst>
          </p:nvPr>
        </p:nvGraphicFramePr>
        <p:xfrm>
          <a:off x="35496" y="123478"/>
          <a:ext cx="4752528" cy="4910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6480">
                  <a:extLst>
                    <a:ext uri="{9D8B030D-6E8A-4147-A177-3AD203B41FA5}">
                      <a16:colId xmlns="" xmlns:a16="http://schemas.microsoft.com/office/drawing/2014/main" val="3618051160"/>
                    </a:ext>
                  </a:extLst>
                </a:gridCol>
                <a:gridCol w="1379928">
                  <a:extLst>
                    <a:ext uri="{9D8B030D-6E8A-4147-A177-3AD203B41FA5}">
                      <a16:colId xmlns="" xmlns:a16="http://schemas.microsoft.com/office/drawing/2014/main" val="4032409189"/>
                    </a:ext>
                  </a:extLst>
                </a:gridCol>
                <a:gridCol w="2186120">
                  <a:extLst>
                    <a:ext uri="{9D8B030D-6E8A-4147-A177-3AD203B41FA5}">
                      <a16:colId xmlns="" xmlns:a16="http://schemas.microsoft.com/office/drawing/2014/main" val="3043361853"/>
                    </a:ext>
                  </a:extLst>
                </a:gridCol>
              </a:tblGrid>
              <a:tr h="489508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访谈记录表</a:t>
                      </a:r>
                      <a:endParaRPr lang="zh-CN" sz="28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6857809"/>
                  </a:ext>
                </a:extLst>
              </a:tr>
              <a:tr h="5447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姓名：</a:t>
                      </a:r>
                      <a:endParaRPr lang="en-US" altLang="zh-CN" sz="16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+mn-cs"/>
                        </a:rPr>
                        <a:t>罗雁楠</a:t>
                      </a:r>
                      <a:endParaRPr lang="zh-CN" sz="16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学号</a:t>
                      </a:r>
                      <a:r>
                        <a:rPr lang="en-US" sz="16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31701271</a:t>
                      </a:r>
                      <a:endParaRPr lang="zh-CN" sz="16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时间</a:t>
                      </a:r>
                      <a:r>
                        <a:rPr lang="en-US" sz="18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:</a:t>
                      </a:r>
                      <a:endParaRPr lang="zh-CN" sz="18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201</a:t>
                      </a:r>
                      <a:r>
                        <a:rPr lang="en-US" altLang="zh-CN" sz="18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9</a:t>
                      </a:r>
                      <a:r>
                        <a:rPr lang="en-US" sz="18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.4.</a:t>
                      </a:r>
                      <a:r>
                        <a:rPr lang="en-US" altLang="zh-CN" sz="18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01</a:t>
                      </a:r>
                      <a:endParaRPr lang="zh-CN" sz="18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926278860"/>
                  </a:ext>
                </a:extLst>
              </a:tr>
              <a:tr h="4737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班级：</a:t>
                      </a:r>
                      <a:endParaRPr lang="en-US" altLang="zh-CN" sz="16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软工</a:t>
                      </a:r>
                      <a:r>
                        <a:rPr lang="en-US" altLang="zh-CN" sz="16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1702</a:t>
                      </a:r>
                      <a:endParaRPr lang="zh-CN" sz="16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分院：</a:t>
                      </a:r>
                      <a:r>
                        <a:rPr lang="zh-CN" altLang="en-US" sz="18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计算</a:t>
                      </a:r>
                      <a:endParaRPr lang="zh-CN" sz="18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44091200"/>
                  </a:ext>
                </a:extLst>
              </a:tr>
              <a:tr h="380691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地点：</a:t>
                      </a:r>
                      <a:r>
                        <a:rPr lang="zh-CN" altLang="en-US" sz="2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a:t>理四一楼</a:t>
                      </a:r>
                      <a:endParaRPr lang="zh-CN" sz="24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采访小组：</a:t>
                      </a:r>
                      <a:r>
                        <a:rPr lang="en-US" sz="2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G</a:t>
                      </a:r>
                      <a:r>
                        <a:rPr lang="en-US" altLang="zh-CN" sz="2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02</a:t>
                      </a:r>
                      <a:endParaRPr lang="zh-CN" sz="24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90350955"/>
                  </a:ext>
                </a:extLst>
              </a:tr>
              <a:tr h="3007878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内容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主要问题：</a:t>
                      </a:r>
                      <a:endParaRPr lang="en-US" altLang="zh-CN" sz="14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1</a:t>
                      </a:r>
                      <a:r>
                        <a:rPr lang="zh-CN" altLang="en-US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、使用备忘录的频率是多少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2</a:t>
                      </a:r>
                      <a:r>
                        <a:rPr lang="zh-CN" altLang="en-US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、一般是用备忘录是做什么？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3</a:t>
                      </a:r>
                      <a:r>
                        <a:rPr lang="zh-CN" altLang="en-US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、我们在做类似的</a:t>
                      </a:r>
                      <a:r>
                        <a:rPr lang="en-US" altLang="zh-CN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APP</a:t>
                      </a:r>
                      <a:r>
                        <a:rPr lang="zh-CN" altLang="en-US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，你作为我们的用户之一，你希望可以拥有什么功能呢？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 dirty="0" smtClean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回答</a:t>
                      </a:r>
                      <a:r>
                        <a:rPr lang="zh-CN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：</a:t>
                      </a:r>
                      <a:endParaRPr lang="en-US" altLang="zh-CN" sz="14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大概一周</a:t>
                      </a:r>
                      <a:r>
                        <a:rPr lang="en-US" altLang="zh-CN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2-3</a:t>
                      </a:r>
                      <a:r>
                        <a:rPr lang="zh-CN" altLang="en-US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次</a:t>
                      </a:r>
                      <a:r>
                        <a:rPr lang="zh-CN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；</a:t>
                      </a:r>
                      <a:r>
                        <a:rPr lang="zh-CN" altLang="en-US" sz="1400" kern="100" dirty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一般记录一些作业和任务之类的；</a:t>
                      </a:r>
                      <a:r>
                        <a:rPr lang="zh-CN" altLang="en-US" sz="1400" kern="100" dirty="0" smtClean="0">
                          <a:effectLst/>
                          <a:latin typeface="隶书" panose="02010509060101010101" pitchFamily="49" charset="-122"/>
                          <a:ea typeface="隶书" panose="02010509060101010101" pitchFamily="49" charset="-122"/>
                        </a:rPr>
                        <a:t>功能的话基本的备忘录功能就好，界面可以更好看一些。</a:t>
                      </a:r>
                      <a:endParaRPr lang="zh-CN" sz="1400" kern="100" dirty="0">
                        <a:effectLst/>
                        <a:latin typeface="隶书" panose="02010509060101010101" pitchFamily="49" charset="-122"/>
                        <a:ea typeface="隶书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1978258"/>
                  </a:ext>
                </a:extLst>
              </a:tr>
            </a:tbl>
          </a:graphicData>
        </a:graphic>
      </p:graphicFrame>
      <p:sp>
        <p:nvSpPr>
          <p:cNvPr id="3" name="文本框 4"/>
          <p:cNvSpPr txBox="1"/>
          <p:nvPr/>
        </p:nvSpPr>
        <p:spPr>
          <a:xfrm>
            <a:off x="6300192" y="1672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访谈代表</a:t>
            </a:r>
          </a:p>
        </p:txBody>
      </p:sp>
      <p:sp>
        <p:nvSpPr>
          <p:cNvPr id="4" name="文本框 2"/>
          <p:cNvSpPr txBox="1"/>
          <p:nvPr/>
        </p:nvSpPr>
        <p:spPr>
          <a:xfrm>
            <a:off x="4788024" y="637845"/>
            <a:ext cx="43044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我们选择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计算</a:t>
            </a:r>
            <a:r>
              <a:rPr lang="zh-CN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学院的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罗</a:t>
            </a:r>
            <a:r>
              <a:rPr lang="zh-CN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同学作为用户代表进行采访，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罗</a:t>
            </a:r>
            <a:r>
              <a:rPr lang="zh-CN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同学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不仅是软工</a:t>
            </a:r>
            <a:r>
              <a:rPr lang="en-US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1704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的班委还是软工</a:t>
            </a:r>
            <a:r>
              <a:rPr lang="en-US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1802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的班助，也是分院组织的部长，平时会有比较多事务，具有典型代表。</a:t>
            </a:r>
            <a:endParaRPr lang="en-US" altLang="zh-CN" sz="1600" dirty="0">
              <a:solidFill>
                <a:prstClr val="blac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她在手机移动端用过备忘录、</a:t>
            </a:r>
            <a:r>
              <a:rPr lang="en-US" altLang="zh-CN" sz="1600" dirty="0" err="1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pendo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等的</a:t>
            </a:r>
            <a:r>
              <a:rPr lang="en-US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。而对于像备忘录这样的</a:t>
            </a:r>
            <a:r>
              <a:rPr lang="en-US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，她认为缺少有序的排列和提醒功能，虽然可以起到备忘功能，但时间一长缺少提醒，还是会忘记，除此之外，像</a:t>
            </a:r>
            <a:r>
              <a:rPr lang="en-US" altLang="zh-CN" sz="1600" dirty="0" err="1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pendo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这样的</a:t>
            </a:r>
            <a:r>
              <a:rPr lang="en-US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虽然功能齐全，但内容过于繁多，使用起来较为复杂，虽然能够较好的提醒，但使用上麻烦了许多。</a:t>
            </a:r>
          </a:p>
          <a:p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r>
              <a:rPr lang="zh-CN" altLang="en-US" sz="1600" dirty="0" smtClean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在开发人员指导使用后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，她认为我们的</a:t>
            </a:r>
            <a:r>
              <a:rPr lang="en-US" altLang="zh-CN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en-US" sz="16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在简洁程度上有一定的优势，但缺乏交互性，给用户的体验不会达到最佳的理想</a:t>
            </a:r>
            <a:r>
              <a:rPr lang="zh-CN" altLang="en-US" sz="1600" dirty="0" smtClean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zh-CN" altLang="en-US" sz="1600" dirty="0">
              <a:solidFill>
                <a:prstClr val="blac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79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1835696" y="2535926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854842" y="3107565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5966" y="627534"/>
            <a:ext cx="3188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/CONTENTS</a:t>
            </a:r>
            <a:endParaRPr lang="zh-CN" altLang="en-US" sz="3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854842" y="1969268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5618" y="260067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三、软件测试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7744" y="203126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二、项目分析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67744" y="315918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背景音乐11_小清新《美好未来》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31.380859"/>
                </p14:media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773344" y="-921221"/>
            <a:ext cx="609600" cy="60960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852851" y="1419622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60574" y="1483609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、项目概述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3" grpId="0"/>
      <p:bldP spid="15" grpId="0" animBg="1"/>
      <p:bldP spid="15" grpId="1" animBg="1"/>
      <p:bldP spid="5" grpId="0"/>
      <p:bldP spid="16" grpId="0"/>
      <p:bldP spid="18" grpId="0"/>
      <p:bldP spid="20" grpId="0" animBg="1"/>
      <p:bldP spid="20" grpId="1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94866"/>
              </p:ext>
            </p:extLst>
          </p:nvPr>
        </p:nvGraphicFramePr>
        <p:xfrm>
          <a:off x="827584" y="411510"/>
          <a:ext cx="3099527" cy="4176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文档" r:id="rId3" imgW="7123703" imgH="9619920" progId="Word.Document.12">
                  <p:embed/>
                </p:oleObj>
              </mc:Choice>
              <mc:Fallback>
                <p:oleObj name="文档" r:id="rId3" imgW="7123703" imgH="96199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411510"/>
                        <a:ext cx="3099527" cy="4176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307823"/>
              </p:ext>
            </p:extLst>
          </p:nvPr>
        </p:nvGraphicFramePr>
        <p:xfrm>
          <a:off x="5652120" y="411510"/>
          <a:ext cx="24145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Document" r:id="rId5" imgW="5292007" imgH="8910188" progId="Word.Document.8">
                  <p:embed/>
                </p:oleObj>
              </mc:Choice>
              <mc:Fallback>
                <p:oleObj name="Document" r:id="rId5" imgW="5292007" imgH="89101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2120" y="411510"/>
                        <a:ext cx="24145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13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331640" y="115444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三、软件测试</a:t>
            </a:r>
            <a:endParaRPr lang="zh-CN" altLang="en-US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9952" y="2283718"/>
            <a:ext cx="4097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代码规范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用户手册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测试计划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4.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程序清单</a:t>
            </a:r>
            <a:endParaRPr lang="en-US" altLang="zh-CN" sz="28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5.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确认测试</a:t>
            </a:r>
            <a:endParaRPr lang="zh-CN" altLang="en-US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1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3" y="19548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代码规范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255695"/>
              </p:ext>
            </p:extLst>
          </p:nvPr>
        </p:nvGraphicFramePr>
        <p:xfrm>
          <a:off x="1403648" y="872565"/>
          <a:ext cx="239395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文档" r:id="rId3" imgW="5258245" imgH="8928162" progId="Word.Document.12">
                  <p:embed/>
                </p:oleObj>
              </mc:Choice>
              <mc:Fallback>
                <p:oleObj name="文档" r:id="rId3" imgW="5258245" imgH="89281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648" y="872565"/>
                        <a:ext cx="239395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55976" y="19548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代码走查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325008"/>
              </p:ext>
            </p:extLst>
          </p:nvPr>
        </p:nvGraphicFramePr>
        <p:xfrm>
          <a:off x="5940152" y="627534"/>
          <a:ext cx="24399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Document" r:id="rId5" imgW="5295239" imgH="8820676" progId="Word.Document.8">
                  <p:embed/>
                </p:oleObj>
              </mc:Choice>
              <mc:Fallback>
                <p:oleObj name="Document" r:id="rId5" imgW="5295239" imgH="882067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40152" y="627534"/>
                        <a:ext cx="24399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840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5322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250733"/>
              </p:ext>
            </p:extLst>
          </p:nvPr>
        </p:nvGraphicFramePr>
        <p:xfrm>
          <a:off x="3228975" y="539750"/>
          <a:ext cx="26844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Document" r:id="rId3" imgW="5292007" imgH="8012195" progId="Word.Document.8">
                  <p:embed/>
                </p:oleObj>
              </mc:Choice>
              <mc:Fallback>
                <p:oleObj name="Document" r:id="rId3" imgW="5292007" imgH="801219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8975" y="539750"/>
                        <a:ext cx="26844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501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347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测试计划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03648" y="905879"/>
            <a:ext cx="639045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dirty="0"/>
              <a:t>霸笔笔记</a:t>
            </a:r>
            <a:r>
              <a:rPr lang="en-US" altLang="zh-CN" dirty="0"/>
              <a:t>APP</a:t>
            </a:r>
            <a:r>
              <a:rPr lang="zh-CN" altLang="zh-CN" dirty="0"/>
              <a:t>是一个规模较小、操作简单的软件。程序模块调用结构简单，我们使用的是</a:t>
            </a:r>
            <a:r>
              <a:rPr lang="en-US" altLang="zh-CN" dirty="0" err="1"/>
              <a:t>AndroidStudio</a:t>
            </a:r>
            <a:r>
              <a:rPr lang="zh-CN" altLang="zh-CN" dirty="0"/>
              <a:t>开发工具，可以提供强有力的调试环境。因此只需采用较简单的测试方法，就可借助调试工具发现错误，并准确定位。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在安装测试中，我们采用一次性安装测试方法。由于各项功能的操作过程都不复杂，因此对各项功能的确认测试也可用简单的测试用例来实现。</a:t>
            </a:r>
          </a:p>
          <a:p>
            <a:pPr indent="457200">
              <a:lnSpc>
                <a:spcPct val="150000"/>
              </a:lnSpc>
            </a:pPr>
            <a:r>
              <a:rPr lang="zh-CN" altLang="zh-CN" dirty="0"/>
              <a:t>设计测试用例时，应尽量具有代表性和典型性，注意边界情况和非常规操作过程的测试。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95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229071"/>
              </p:ext>
            </p:extLst>
          </p:nvPr>
        </p:nvGraphicFramePr>
        <p:xfrm>
          <a:off x="3351213" y="539750"/>
          <a:ext cx="24399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Document" r:id="rId3" imgW="5292007" imgH="8813846" progId="Word.Document.8">
                  <p:embed/>
                </p:oleObj>
              </mc:Choice>
              <mc:Fallback>
                <p:oleObj name="Document" r:id="rId3" imgW="5292007" imgH="881384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1213" y="539750"/>
                        <a:ext cx="24399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385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5322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程序清单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531457"/>
              </p:ext>
            </p:extLst>
          </p:nvPr>
        </p:nvGraphicFramePr>
        <p:xfrm>
          <a:off x="3343275" y="539750"/>
          <a:ext cx="24558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文档" r:id="rId3" imgW="5292007" imgH="8758126" progId="Word.Document.12">
                  <p:embed/>
                </p:oleObj>
              </mc:Choice>
              <mc:Fallback>
                <p:oleObj name="文档" r:id="rId3" imgW="5292007" imgH="87581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3275" y="539750"/>
                        <a:ext cx="24558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03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4904" y="70173"/>
            <a:ext cx="58326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200" dirty="0"/>
              <a:t>一：安装、卸载测试</a:t>
            </a:r>
          </a:p>
          <a:p>
            <a:r>
              <a:rPr lang="en-US" altLang="zh-CN" sz="1200" dirty="0"/>
              <a:t>1</a:t>
            </a:r>
            <a:r>
              <a:rPr lang="zh-CN" altLang="zh-CN" sz="1200" dirty="0"/>
              <a:t>、直接安装：启动和功能点</a:t>
            </a:r>
            <a:r>
              <a:rPr lang="en-US" altLang="zh-CN" sz="1200" dirty="0"/>
              <a:t> </a:t>
            </a:r>
            <a:endParaRPr lang="zh-CN" altLang="zh-CN" sz="1200" dirty="0"/>
          </a:p>
          <a:p>
            <a:r>
              <a:rPr lang="zh-CN" altLang="zh-CN" sz="1200" dirty="0"/>
              <a:t>可以</a:t>
            </a:r>
          </a:p>
          <a:p>
            <a:r>
              <a:rPr lang="en-US" altLang="zh-CN" sz="1200" dirty="0"/>
              <a:t>2</a:t>
            </a:r>
            <a:r>
              <a:rPr lang="zh-CN" altLang="zh-CN" sz="1200" dirty="0"/>
              <a:t>、覆盖安装：新版本是否能继承老版本用户数据（比如用户资料、收藏、浏览历史等）</a:t>
            </a:r>
          </a:p>
          <a:p>
            <a:r>
              <a:rPr lang="zh-CN" altLang="zh-CN" sz="1200" dirty="0"/>
              <a:t>因为还没有新版本，此项待测</a:t>
            </a:r>
          </a:p>
          <a:p>
            <a:r>
              <a:rPr lang="en-US" altLang="zh-CN" sz="1200" dirty="0"/>
              <a:t>3</a:t>
            </a:r>
            <a:r>
              <a:rPr lang="zh-CN" altLang="zh-CN" sz="1200" dirty="0"/>
              <a:t>、卸载安装：是否能正常卸载，卸载成功后是否可以正常安装使用</a:t>
            </a:r>
          </a:p>
          <a:p>
            <a:r>
              <a:rPr lang="zh-CN" altLang="zh-CN" sz="1200" dirty="0"/>
              <a:t>可以</a:t>
            </a:r>
          </a:p>
          <a:p>
            <a:r>
              <a:rPr lang="zh-CN" altLang="zh-CN" sz="1200" dirty="0"/>
              <a:t>二：升级测试</a:t>
            </a:r>
          </a:p>
          <a:p>
            <a:r>
              <a:rPr lang="en-US" altLang="zh-CN" sz="1200" dirty="0"/>
              <a:t>1</a:t>
            </a:r>
            <a:r>
              <a:rPr lang="zh-CN" altLang="zh-CN" sz="1200" dirty="0"/>
              <a:t>、升级覆盖安装</a:t>
            </a:r>
          </a:p>
          <a:p>
            <a:r>
              <a:rPr lang="en-US" altLang="zh-CN" sz="1200" dirty="0"/>
              <a:t>2</a:t>
            </a:r>
            <a:r>
              <a:rPr lang="zh-CN" altLang="zh-CN" sz="1200" dirty="0"/>
              <a:t>、下载后手动覆盖安装</a:t>
            </a:r>
          </a:p>
          <a:p>
            <a:r>
              <a:rPr lang="en-US" altLang="zh-CN" sz="1200" dirty="0"/>
              <a:t>3</a:t>
            </a:r>
            <a:r>
              <a:rPr lang="zh-CN" altLang="zh-CN" sz="1200" dirty="0"/>
              <a:t>、跨版本升级、升级后可以正常使用。</a:t>
            </a:r>
          </a:p>
          <a:p>
            <a:r>
              <a:rPr lang="zh-CN" altLang="zh-CN" sz="1200" dirty="0"/>
              <a:t>未升级，此阶段待测</a:t>
            </a:r>
          </a:p>
          <a:p>
            <a:r>
              <a:rPr lang="zh-CN" altLang="zh-CN" sz="1200" dirty="0"/>
              <a:t>三：功能测试</a:t>
            </a:r>
          </a:p>
          <a:p>
            <a:r>
              <a:rPr lang="en-US" altLang="zh-CN" sz="1200" dirty="0"/>
              <a:t>1</a:t>
            </a:r>
            <a:r>
              <a:rPr lang="zh-CN" altLang="zh-CN" sz="1200" dirty="0"/>
              <a:t>、功能点</a:t>
            </a:r>
          </a:p>
          <a:p>
            <a:r>
              <a:rPr lang="zh-CN" altLang="zh-CN" sz="1200" dirty="0"/>
              <a:t>可以正常添加删除修改笔记</a:t>
            </a:r>
          </a:p>
          <a:p>
            <a:r>
              <a:rPr lang="zh-CN" altLang="zh-CN" sz="1200" dirty="0"/>
              <a:t>四：各种网络状态下进行的测试</a:t>
            </a:r>
          </a:p>
          <a:p>
            <a:r>
              <a:rPr lang="en-US" altLang="zh-CN" sz="1200" dirty="0"/>
              <a:t>1</a:t>
            </a:r>
            <a:r>
              <a:rPr lang="zh-CN" altLang="zh-CN" sz="1200" dirty="0"/>
              <a:t>、移动：</a:t>
            </a:r>
            <a:r>
              <a:rPr lang="en-US" altLang="zh-CN" sz="1200" dirty="0"/>
              <a:t>2G</a:t>
            </a:r>
            <a:r>
              <a:rPr lang="zh-CN" altLang="zh-CN" sz="1200" dirty="0"/>
              <a:t>、</a:t>
            </a:r>
            <a:r>
              <a:rPr lang="en-US" altLang="zh-CN" sz="1200" dirty="0"/>
              <a:t>3G</a:t>
            </a:r>
            <a:r>
              <a:rPr lang="zh-CN" altLang="zh-CN" sz="1200" dirty="0"/>
              <a:t>、</a:t>
            </a:r>
            <a:r>
              <a:rPr lang="en-US" altLang="zh-CN" sz="1200" dirty="0"/>
              <a:t>4G</a:t>
            </a:r>
            <a:br>
              <a:rPr lang="en-US" altLang="zh-CN" sz="1200" dirty="0"/>
            </a:br>
            <a:r>
              <a:rPr lang="en-US" altLang="zh-CN" sz="1200" dirty="0"/>
              <a:t>2</a:t>
            </a:r>
            <a:r>
              <a:rPr lang="zh-CN" altLang="zh-CN" sz="1200" dirty="0"/>
              <a:t>、联通：</a:t>
            </a:r>
            <a:r>
              <a:rPr lang="en-US" altLang="zh-CN" sz="1200" dirty="0"/>
              <a:t>3G</a:t>
            </a:r>
            <a:r>
              <a:rPr lang="zh-CN" altLang="zh-CN" sz="1200" dirty="0"/>
              <a:t>、</a:t>
            </a:r>
            <a:r>
              <a:rPr lang="en-US" altLang="zh-CN" sz="1200" dirty="0"/>
              <a:t>4G</a:t>
            </a:r>
            <a:endParaRPr lang="zh-CN" altLang="zh-CN" sz="1200" dirty="0"/>
          </a:p>
          <a:p>
            <a:r>
              <a:rPr lang="en-US" altLang="zh-CN" sz="1200" dirty="0"/>
              <a:t>3</a:t>
            </a:r>
            <a:r>
              <a:rPr lang="zh-CN" altLang="zh-CN" sz="1200" dirty="0"/>
              <a:t>、</a:t>
            </a:r>
            <a:r>
              <a:rPr lang="en-US" altLang="zh-CN" sz="1200" dirty="0" err="1"/>
              <a:t>wifi</a:t>
            </a:r>
            <a:endParaRPr lang="zh-CN" altLang="zh-CN" sz="1200" dirty="0"/>
          </a:p>
          <a:p>
            <a:r>
              <a:rPr lang="zh-CN" altLang="zh-CN" sz="1200" dirty="0"/>
              <a:t>还未开启云服务，暂时不需要网络，即任何情况都可使用</a:t>
            </a:r>
          </a:p>
          <a:p>
            <a:r>
              <a:rPr lang="zh-CN" altLang="zh-CN" sz="1200" dirty="0"/>
              <a:t>五： 中断性测试</a:t>
            </a:r>
          </a:p>
          <a:p>
            <a:r>
              <a:rPr lang="zh-CN" altLang="zh-CN" sz="1200" dirty="0"/>
              <a:t>如突然来电、短信弹出、闹钟、</a:t>
            </a:r>
            <a:r>
              <a:rPr lang="en-US" altLang="zh-CN" sz="1200" dirty="0"/>
              <a:t>QQ</a:t>
            </a:r>
            <a:r>
              <a:rPr lang="zh-CN" altLang="zh-CN" sz="1200" dirty="0"/>
              <a:t>聊天信息、微信、低电量等是</a:t>
            </a:r>
            <a:r>
              <a:rPr lang="en-US" altLang="zh-CN" sz="1200" dirty="0"/>
              <a:t>app</a:t>
            </a:r>
            <a:r>
              <a:rPr lang="zh-CN" altLang="zh-CN" sz="1200" dirty="0"/>
              <a:t>能否正常使用</a:t>
            </a:r>
          </a:p>
          <a:p>
            <a:r>
              <a:rPr lang="zh-CN" altLang="zh-CN" sz="1200" dirty="0"/>
              <a:t>可以</a:t>
            </a:r>
          </a:p>
          <a:p>
            <a:r>
              <a:rPr lang="zh-CN" altLang="zh-CN" sz="1200" dirty="0"/>
              <a:t>六：</a:t>
            </a:r>
            <a:r>
              <a:rPr lang="en-US" altLang="zh-CN" sz="1200" dirty="0"/>
              <a:t>app</a:t>
            </a:r>
            <a:r>
              <a:rPr lang="zh-CN" altLang="zh-CN" sz="1200" dirty="0"/>
              <a:t>切换测试</a:t>
            </a:r>
          </a:p>
          <a:p>
            <a:r>
              <a:rPr lang="zh-CN" altLang="zh-CN" sz="1200" dirty="0"/>
              <a:t>最小化、多个</a:t>
            </a:r>
            <a:r>
              <a:rPr lang="en-US" altLang="zh-CN" sz="1200" dirty="0" smtClean="0"/>
              <a:t>app</a:t>
            </a:r>
            <a:r>
              <a:rPr lang="zh-CN" altLang="zh-CN" sz="1200" dirty="0" smtClean="0"/>
              <a:t>客户</a:t>
            </a:r>
            <a:r>
              <a:rPr lang="zh-CN" altLang="zh-CN" sz="1200" dirty="0"/>
              <a:t>切换、关机、待机后</a:t>
            </a:r>
            <a:r>
              <a:rPr lang="en-US" altLang="zh-CN" sz="1200" dirty="0"/>
              <a:t>app</a:t>
            </a:r>
            <a:r>
              <a:rPr lang="zh-CN" altLang="zh-CN" sz="1200" dirty="0"/>
              <a:t>能否正常使用</a:t>
            </a:r>
          </a:p>
          <a:p>
            <a:r>
              <a:rPr lang="zh-CN" altLang="zh-CN" sz="1200" dirty="0"/>
              <a:t>可以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35322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盒测试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48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771550"/>
            <a:ext cx="588620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17773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en-US" altLang="zh-CN" sz="300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5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771550"/>
            <a:ext cx="5405437" cy="324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7704" y="4159230"/>
            <a:ext cx="4824536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其余测试用例在测试分析报告中</a:t>
            </a:r>
            <a:endParaRPr lang="zh-CN" altLang="en-US" sz="21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68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619672" y="135980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一、项目概述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1720" y="2417923"/>
            <a:ext cx="3528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产品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定位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用户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定位</a:t>
            </a:r>
            <a:endParaRPr lang="en-US" altLang="zh-CN" sz="28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项目甘特图</a:t>
            </a:r>
            <a:endParaRPr lang="zh-CN" altLang="en-US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67494"/>
            <a:ext cx="2736304" cy="13619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800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单元测试</a:t>
            </a:r>
            <a:endParaRPr lang="en-US" altLang="zh-CN" sz="2800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800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800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测试工具：</a:t>
            </a:r>
            <a:endParaRPr lang="en-US" altLang="zh-CN" sz="2800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2800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Node-red)</a:t>
            </a:r>
            <a:endParaRPr lang="zh-CN" altLang="en-US" sz="28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5486"/>
            <a:ext cx="61642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93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23478"/>
            <a:ext cx="5272088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45463"/>
            <a:ext cx="482123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23478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800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测试结果：</a:t>
            </a:r>
            <a:endParaRPr lang="zh-CN" altLang="en-US" sz="28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24580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22265"/>
            <a:ext cx="4752528" cy="183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104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26749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8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集成</a:t>
            </a:r>
            <a:r>
              <a:rPr lang="zh-CN" altLang="en-US" sz="2800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测试</a:t>
            </a:r>
            <a:endParaRPr lang="zh-CN" altLang="en-US" sz="28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1520" y="2524627"/>
            <a:ext cx="33843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zh-CN" dirty="0"/>
              <a:t>先对主控制模块进行测试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每次新加入一个模块后再次进行测试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在不断进行回归测试</a:t>
            </a:r>
          </a:p>
          <a:p>
            <a:r>
              <a:rPr lang="en-US" altLang="zh-CN" dirty="0"/>
              <a:t>4.</a:t>
            </a:r>
            <a:r>
              <a:rPr lang="zh-CN" altLang="zh-CN" dirty="0"/>
              <a:t>重复以上步骤。</a:t>
            </a:r>
          </a:p>
          <a:p>
            <a:r>
              <a:rPr lang="zh-CN" altLang="zh-CN" dirty="0"/>
              <a:t>未发现各模块借口间存在的问题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66" y="123478"/>
            <a:ext cx="6103938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80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20" y="915566"/>
            <a:ext cx="5405437" cy="277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927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3478"/>
            <a:ext cx="4824536" cy="299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03798"/>
            <a:ext cx="5015086" cy="202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344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67494"/>
            <a:ext cx="273630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800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测试分析报告</a:t>
            </a:r>
            <a:endParaRPr lang="zh-CN" altLang="en-US" sz="28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769397"/>
              </p:ext>
            </p:extLst>
          </p:nvPr>
        </p:nvGraphicFramePr>
        <p:xfrm>
          <a:off x="3275856" y="517562"/>
          <a:ext cx="24653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Document" r:id="rId3" imgW="5292007" imgH="8722896" progId="Word.Document.8">
                  <p:embed/>
                </p:oleObj>
              </mc:Choice>
              <mc:Fallback>
                <p:oleObj name="Document" r:id="rId3" imgW="5292007" imgH="872289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5856" y="517562"/>
                        <a:ext cx="24653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4528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76230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确认测试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092" y="843558"/>
            <a:ext cx="429930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latin typeface="隶书" panose="02010509060101010101" pitchFamily="49" charset="-122"/>
                <a:ea typeface="隶书" panose="02010509060101010101" pitchFamily="49" charset="-122"/>
              </a:rPr>
              <a:t>Alpha</a:t>
            </a:r>
          </a:p>
          <a:p>
            <a:pPr>
              <a:defRPr/>
            </a:pP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时间：</a:t>
            </a:r>
            <a:r>
              <a:rPr lang="en-US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2018.6.12</a:t>
            </a:r>
            <a:endParaRPr lang="zh-CN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地点：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理四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421</a:t>
            </a:r>
            <a:endParaRPr lang="zh-CN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人员：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罗雁楠</a:t>
            </a:r>
            <a:endParaRPr lang="zh-CN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测试结果：在三位开发人员的“指导下”，该同学对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霸笔笔记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的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修正版再测试使</a:t>
            </a: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用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了一遍，同时仔细审核了一下自己原先的需求定义。认为该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与自己理想需求存在一定的</a:t>
            </a: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差异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，但基本满足需求</a:t>
            </a: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en-US" altLang="zh-CN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有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如下差异：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、界面设计不够</a:t>
            </a: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理想</a:t>
            </a:r>
            <a:r>
              <a:rPr lang="en-US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 2.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个人中心设置单一</a:t>
            </a:r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在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操作方面，该同学认为还算比较简单，难度不大。</a:t>
            </a:r>
          </a:p>
        </p:txBody>
      </p:sp>
      <p:sp>
        <p:nvSpPr>
          <p:cNvPr id="5" name="矩形 4"/>
          <p:cNvSpPr/>
          <p:nvPr/>
        </p:nvSpPr>
        <p:spPr>
          <a:xfrm>
            <a:off x="5004048" y="843558"/>
            <a:ext cx="424847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latin typeface="+mn-ea"/>
                <a:ea typeface="+mn-ea"/>
              </a:rPr>
              <a:t>Beta</a:t>
            </a:r>
            <a:endParaRPr lang="zh-CN" altLang="zh-CN" sz="3200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时间：</a:t>
            </a:r>
            <a:r>
              <a:rPr lang="en-US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2018.5.31-2018.6.14</a:t>
            </a:r>
          </a:p>
          <a:p>
            <a:pPr>
              <a:defRPr/>
            </a:pP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方式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的</a:t>
            </a:r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使用</a:t>
            </a:r>
            <a:r>
              <a:rPr lang="zh-CN" altLang="zh-CN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用户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反馈</a:t>
            </a:r>
          </a:p>
          <a:p>
            <a:pPr>
              <a:defRPr/>
            </a:pP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人员：部分计算学院大一大二学生，部分外语学院大二学生</a:t>
            </a:r>
          </a:p>
          <a:p>
            <a:pPr>
              <a:defRPr/>
            </a:pP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测试结果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及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存在的问题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、界面简单，不美观</a:t>
            </a:r>
            <a:endParaRPr lang="en-US" altLang="zh-CN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设置功能中</a:t>
            </a:r>
            <a:r>
              <a:rPr lang="zh-CN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存在</a:t>
            </a:r>
            <a:r>
              <a:rPr lang="en-US" altLang="zh-CN" dirty="0">
                <a:latin typeface="隶书" panose="02010509060101010101" pitchFamily="49" charset="-122"/>
                <a:ea typeface="隶书" panose="02010509060101010101" pitchFamily="49" charset="-122"/>
              </a:rPr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62378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787336"/>
            <a:ext cx="3456384" cy="376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配置管理工具</a:t>
            </a:r>
            <a:r>
              <a:rPr lang="en-US" altLang="zh-CN" kern="800" spc="1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endParaRPr lang="zh-CN" altLang="zh-CN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项目管理工具</a:t>
            </a:r>
            <a:r>
              <a:rPr lang="en-US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Microsoft Project</a:t>
            </a:r>
            <a:endParaRPr lang="zh-CN" altLang="zh-CN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界面原型设计工具</a:t>
            </a:r>
            <a:r>
              <a:rPr lang="en-US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墨刀</a:t>
            </a:r>
            <a:endParaRPr lang="en-US" altLang="zh-CN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绘图工具 亿图图示</a:t>
            </a:r>
            <a:endParaRPr lang="en-US" altLang="zh-CN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需求分析软件</a:t>
            </a:r>
            <a:r>
              <a:rPr lang="en-US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Rational Rose</a:t>
            </a:r>
            <a:endParaRPr lang="zh-CN" altLang="zh-CN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JAVA</a:t>
            </a:r>
            <a:r>
              <a:rPr lang="zh-CN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语言编写程序</a:t>
            </a:r>
            <a:r>
              <a:rPr lang="en-US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Eclipse</a:t>
            </a:r>
          </a:p>
          <a:p>
            <a:pPr>
              <a:lnSpc>
                <a:spcPct val="150000"/>
              </a:lnSpc>
              <a:defRPr/>
            </a:pPr>
            <a:r>
              <a:rPr lang="zh-CN" altLang="zh-CN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数据库工具</a:t>
            </a:r>
            <a:r>
              <a:rPr lang="en-US" altLang="zh-CN" kern="800" spc="1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endParaRPr lang="en-US" altLang="zh-CN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kern="800" spc="1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测试工具</a:t>
            </a:r>
            <a:r>
              <a:rPr lang="en-US" altLang="zh-CN" kern="800" spc="100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Node-red</a:t>
            </a:r>
            <a:endParaRPr lang="en-US" altLang="zh-CN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7711" y="2674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prstClr val="black"/>
                </a:solidFill>
                <a:latin typeface="隶书" pitchFamily="49" charset="-122"/>
                <a:ea typeface="隶书" pitchFamily="49" charset="-122"/>
              </a:rPr>
              <a:t>参考书籍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7711" y="1275606"/>
            <a:ext cx="4608512" cy="261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欧阳燊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Android Studio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开发实战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第二版）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清华大学出版社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.2018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6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巅峰卓越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.Android 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应用开发从入门到精通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人民邮电出版社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.2016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16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张海藩 牟永敏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软件工程导论（第六版）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清华大学出版社</a:t>
            </a: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.2013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数据库系统开发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65A3864-AD93-498C-995E-48013AB7161E}"/>
              </a:ext>
            </a:extLst>
          </p:cNvPr>
          <p:cNvSpPr txBox="1"/>
          <p:nvPr/>
        </p:nvSpPr>
        <p:spPr>
          <a:xfrm>
            <a:off x="539552" y="267494"/>
            <a:ext cx="148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800" spc="1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工具</a:t>
            </a:r>
            <a:endParaRPr lang="en-US" altLang="zh-CN" sz="2400" kern="800" spc="100" dirty="0">
              <a:solidFill>
                <a:prstClr val="blac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787004"/>
      </p:ext>
    </p:extLst>
  </p:cSld>
  <p:clrMapOvr>
    <a:masterClrMapping/>
  </p:clrMapOvr>
  <p:transition spd="slow" advClick="0" advTm="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134180" y="1571002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四、小组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2859782"/>
            <a:ext cx="3744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小组介绍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内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分工及评价</a:t>
            </a:r>
            <a:endParaRPr lang="zh-CN" altLang="en-US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5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3478"/>
            <a:ext cx="162709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组</a:t>
            </a:r>
            <a:r>
              <a:rPr lang="zh-CN" altLang="en-US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内人员</a:t>
            </a:r>
            <a:endParaRPr lang="zh-CN" altLang="en-US" dirty="0">
              <a:solidFill>
                <a:schemeClr val="accent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0210" y="866612"/>
            <a:ext cx="2446459" cy="31162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项目经理</a:t>
            </a:r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：高兴欣</a:t>
            </a:r>
            <a:endParaRPr lang="en-US" altLang="zh-CN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信号</a:t>
            </a:r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13575809175</a:t>
            </a:r>
          </a:p>
          <a:p>
            <a:r>
              <a:rPr lang="en-US" altLang="zh-CN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</a:t>
            </a:r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9448113663</a:t>
            </a:r>
          </a:p>
          <a:p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组员</a:t>
            </a:r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：倪嘉玲</a:t>
            </a:r>
            <a:endParaRPr lang="en-US" altLang="zh-CN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信号</a:t>
            </a:r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15988890403</a:t>
            </a:r>
          </a:p>
          <a:p>
            <a:r>
              <a:rPr lang="en-US" altLang="zh-CN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</a:t>
            </a:r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790561739</a:t>
            </a:r>
          </a:p>
          <a:p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组员</a:t>
            </a:r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：王晨旭</a:t>
            </a:r>
            <a:endParaRPr lang="en-US" altLang="zh-CN" dirty="0" smtClean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信号</a:t>
            </a:r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13588268977</a:t>
            </a:r>
          </a:p>
          <a:p>
            <a:r>
              <a:rPr lang="en-US" altLang="zh-CN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</a:t>
            </a:r>
            <a:r>
              <a:rPr lang="zh-CN" altLang="en-US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：</a:t>
            </a:r>
            <a:r>
              <a:rPr lang="en-US" altLang="zh-CN" dirty="0" smtClean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657370304</a:t>
            </a:r>
            <a:endParaRPr lang="zh-CN" altLang="en-US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1545" y="1986149"/>
            <a:ext cx="3878055" cy="7155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项目指导者</a:t>
            </a:r>
            <a:r>
              <a:rPr lang="en-US" altLang="zh-CN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验收者：杨枨</a:t>
            </a:r>
            <a:endParaRPr lang="en-US" altLang="zh-CN" sz="21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sz="2100" dirty="0" err="1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HolleyYang</a:t>
            </a:r>
            <a:endParaRPr lang="zh-CN" altLang="en-US" sz="21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38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67544" y="353229"/>
            <a:ext cx="2862012" cy="553998"/>
            <a:chOff x="467544" y="353229"/>
            <a:chExt cx="2862012" cy="553998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353229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产品定义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61260" y="368618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PRODUCT</a:t>
              </a:r>
            </a:p>
            <a:p>
              <a:r>
                <a:rPr lang="en-US" altLang="zh-CN" sz="14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DEFINITION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605041" y="1921940"/>
            <a:ext cx="1429852" cy="1429852"/>
            <a:chOff x="1232831" y="1748812"/>
            <a:chExt cx="1645876" cy="1645876"/>
          </a:xfrm>
        </p:grpSpPr>
        <p:sp>
          <p:nvSpPr>
            <p:cNvPr id="47" name="圆角矩形 46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65508" y="2080468"/>
              <a:ext cx="1592765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BUBY</a:t>
              </a:r>
              <a:endParaRPr lang="zh-CN" altLang="en-US" sz="4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五边形 7"/>
          <p:cNvSpPr/>
          <p:nvPr/>
        </p:nvSpPr>
        <p:spPr>
          <a:xfrm>
            <a:off x="1009307" y="1308109"/>
            <a:ext cx="2304256" cy="115212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39224" y="1361506"/>
            <a:ext cx="1656184" cy="106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这是一款记录想法与计划的笔记本</a:t>
            </a:r>
          </a:p>
        </p:txBody>
      </p:sp>
      <p:sp>
        <p:nvSpPr>
          <p:cNvPr id="49" name="五边形 48"/>
          <p:cNvSpPr/>
          <p:nvPr/>
        </p:nvSpPr>
        <p:spPr>
          <a:xfrm>
            <a:off x="1009307" y="2976508"/>
            <a:ext cx="2304256" cy="115212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039224" y="3063206"/>
            <a:ext cx="18002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BUBY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的特点是</a:t>
            </a:r>
            <a:r>
              <a:rPr lang="en-US" altLang="zh-CN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将“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日程、</a:t>
            </a:r>
            <a:r>
              <a:rPr lang="zh-CN" altLang="en-US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笔记、待办、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日记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方便</a:t>
            </a:r>
            <a:r>
              <a:rPr lang="zh-CN" altLang="en-US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随时查看</a:t>
            </a: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进度，一目了然。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五边形 50"/>
          <p:cNvSpPr/>
          <p:nvPr/>
        </p:nvSpPr>
        <p:spPr>
          <a:xfrm rot="10800000">
            <a:off x="5887834" y="1308109"/>
            <a:ext cx="2304256" cy="115212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376819" y="1563638"/>
            <a:ext cx="1800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可以增添改记录，界面简洁，操作简单。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五边形 52"/>
          <p:cNvSpPr/>
          <p:nvPr/>
        </p:nvSpPr>
        <p:spPr>
          <a:xfrm rot="10800000">
            <a:off x="5872763" y="2979507"/>
            <a:ext cx="2304256" cy="115212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376819" y="3063207"/>
            <a:ext cx="18002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支持增添改笔记类别等</a:t>
            </a:r>
            <a:r>
              <a:rPr lang="zh-CN" altLang="en-US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分类整理操作，可以让你的笔记、事项更加整洁有序。</a:t>
            </a:r>
          </a:p>
        </p:txBody>
      </p:sp>
    </p:spTree>
    <p:extLst>
      <p:ext uri="{BB962C8B-B14F-4D97-AF65-F5344CB8AC3E}">
        <p14:creationId xmlns:p14="http://schemas.microsoft.com/office/powerpoint/2010/main" val="158017885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27517 0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700" fill="hold"/>
                                        <p:tgtEl>
                                          <p:spTgt spid="4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123478"/>
            <a:ext cx="122413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组</a:t>
            </a:r>
            <a:r>
              <a:rPr lang="zh-CN" altLang="en-US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内分工</a:t>
            </a:r>
            <a:endParaRPr lang="zh-CN" altLang="en-US" dirty="0">
              <a:solidFill>
                <a:schemeClr val="accent3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8" y="433388"/>
            <a:ext cx="5405437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218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9502"/>
            <a:ext cx="151216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400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会议记录</a:t>
            </a:r>
            <a:endParaRPr lang="zh-CN" altLang="en-US" sz="2400" dirty="0">
              <a:solidFill>
                <a:schemeClr val="accent3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5486"/>
            <a:ext cx="4333155" cy="485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23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1-原创素材\4_ks02\PPT\PPT-0_小图标\1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96" y="1761926"/>
            <a:ext cx="542840" cy="6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2475" y="3435846"/>
            <a:ext cx="2875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874" y="4013071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91608" y="91382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91608" y="314606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5400000">
            <a:off x="5616116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5400000">
            <a:off x="3383868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700000">
            <a:off x="5283283" y="1242313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700000">
            <a:off x="3704845" y="282075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8100000">
            <a:off x="5283283" y="2832607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8100000">
            <a:off x="3704845" y="12541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320000">
            <a:off x="4911733" y="99222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320000">
            <a:off x="4075519" y="306192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6720000">
            <a:off x="5533111" y="245609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6720000">
            <a:off x="3463407" y="161988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4020000">
            <a:off x="5522706" y="15933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020000">
            <a:off x="3467910" y="24655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9420000">
            <a:off x="4926970" y="306786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420000">
            <a:off x="4054762" y="10130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 animBg="1"/>
      <p:bldP spid="9" grpId="0" animBg="1"/>
      <p:bldP spid="12" grpId="0" animBg="1"/>
      <p:bldP spid="13" grpId="0" animBg="1"/>
      <p:bldP spid="20" grpId="0" animBg="1"/>
      <p:bldP spid="21" grpId="0" animBg="1"/>
      <p:bldP spid="18" grpId="0" animBg="1"/>
      <p:bldP spid="19" grpId="0" animBg="1"/>
      <p:bldP spid="51" grpId="0" animBg="1"/>
      <p:bldP spid="52" grpId="0" animBg="1"/>
      <p:bldP spid="49" grpId="0" animBg="1"/>
      <p:bldP spid="50" grpId="0" animBg="1"/>
      <p:bldP spid="45" grpId="0" animBg="1"/>
      <p:bldP spid="46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67544" y="353229"/>
            <a:ext cx="2689144" cy="553998"/>
            <a:chOff x="467544" y="353229"/>
            <a:chExt cx="2689144" cy="553998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353229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用户定位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61260" y="368618"/>
              <a:ext cx="1095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USER </a:t>
              </a:r>
            </a:p>
            <a:p>
              <a:r>
                <a:rPr lang="en-US" altLang="zh-CN" sz="1400" dirty="0" smtClean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3544"/>
            <a:ext cx="2856343" cy="2067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288" y="1491630"/>
            <a:ext cx="38348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在现在的生活中，许多人都有共同的问题，比如最常见的就是拖延和健忘，时常喜欢把事情一拖再拖导致工作学习效率都不高，也经常有时候会忽然地“失忆”。我们这款笔记就主要服务比较忙碌的上班族和大学生，笔记养成随手记的习惯时间轴的功能可以时刻提醒自己，养成高效率的习惯，也可以防止遗漏事项。</a:t>
            </a:r>
            <a:endParaRPr lang="zh-CN" altLang="en-US" dirty="0">
              <a:solidFill>
                <a:schemeClr val="accent3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4" y="252180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024" y="3291830"/>
            <a:ext cx="3834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软工</a:t>
            </a:r>
            <a:r>
              <a:rPr lang="en-US" altLang="zh-CN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1704 </a:t>
            </a:r>
            <a:r>
              <a:rPr lang="zh-CN" altLang="en-US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罗雁楠同学</a:t>
            </a:r>
            <a:endParaRPr lang="en-US" altLang="zh-CN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外语学院 黄琪琪同学</a:t>
            </a:r>
            <a:endParaRPr lang="en-US" altLang="zh-CN" dirty="0" smtClean="0">
              <a:solidFill>
                <a:schemeClr val="accent3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dirty="0" smtClean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学院 杨枨老师</a:t>
            </a:r>
            <a:endParaRPr lang="zh-CN" altLang="en-US" dirty="0">
              <a:solidFill>
                <a:schemeClr val="accent3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386299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55526"/>
            <a:ext cx="7848872" cy="4414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5896" y="1528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项目甘特图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191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7494"/>
            <a:ext cx="8272919" cy="46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36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5486"/>
            <a:ext cx="8388424" cy="47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1093544" y="987574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二、项目分析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2211710"/>
            <a:ext cx="2448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可行性分析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需求分析</a:t>
            </a:r>
            <a:endParaRPr lang="en-US" altLang="zh-CN" sz="28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界面设计</a:t>
            </a:r>
            <a:endParaRPr lang="en-US" altLang="zh-CN" sz="28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4.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详细设计</a:t>
            </a:r>
            <a:endParaRPr lang="zh-CN" altLang="en-US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0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1412</Words>
  <Application>Microsoft Office PowerPoint</Application>
  <PresentationFormat>全屏显示(16:9)</PresentationFormat>
  <Paragraphs>208</Paragraphs>
  <Slides>42</Slides>
  <Notes>11</Notes>
  <HiddenSlides>0</HiddenSlides>
  <MMClips>2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Office 主题</vt:lpstr>
      <vt:lpstr>1_Office 主题</vt:lpstr>
      <vt:lpstr>2_Office 主题</vt:lpstr>
      <vt:lpstr>Microsoft Word 文档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nijialing</dc:creator>
  <cp:lastModifiedBy>nijialing</cp:lastModifiedBy>
  <cp:revision>148</cp:revision>
  <dcterms:created xsi:type="dcterms:W3CDTF">2014-08-10T04:03:00Z</dcterms:created>
  <dcterms:modified xsi:type="dcterms:W3CDTF">2019-06-14T10:40:18Z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